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8229600" cx="14630400"/>
  <p:notesSz cx="8229600" cy="14630400"/>
  <p:embeddedFontLst>
    <p:embeddedFont>
      <p:font typeface="Raleway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MuseoModerno Medium"/>
      <p:regular r:id="rId49"/>
      <p:bold r:id="rId50"/>
      <p:italic r:id="rId51"/>
      <p:boldItalic r:id="rId52"/>
    </p:embeddedFont>
    <p:embeddedFont>
      <p:font typeface="Raleway Medium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7" roundtripDataSignature="AMtx7migdrnNn7nr97us9CPY2lvNIr4w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useoModerno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useoModernoMedium-italic.fntdata"/><Relationship Id="rId50" Type="http://schemas.openxmlformats.org/officeDocument/2006/relationships/font" Target="fonts/MuseoModernoMedium-bold.fntdata"/><Relationship Id="rId53" Type="http://schemas.openxmlformats.org/officeDocument/2006/relationships/font" Target="fonts/RalewayMedium-regular.fntdata"/><Relationship Id="rId52" Type="http://schemas.openxmlformats.org/officeDocument/2006/relationships/font" Target="fonts/MuseoModernoMedium-boldItalic.fntdata"/><Relationship Id="rId11" Type="http://schemas.openxmlformats.org/officeDocument/2006/relationships/slide" Target="slides/slide7.xml"/><Relationship Id="rId55" Type="http://schemas.openxmlformats.org/officeDocument/2006/relationships/font" Target="fonts/RalewayMedium-italic.fntdata"/><Relationship Id="rId10" Type="http://schemas.openxmlformats.org/officeDocument/2006/relationships/slide" Target="slides/slide6.xml"/><Relationship Id="rId54" Type="http://schemas.openxmlformats.org/officeDocument/2006/relationships/font" Target="fonts/RalewayMedium-bold.fntdata"/><Relationship Id="rId13" Type="http://schemas.openxmlformats.org/officeDocument/2006/relationships/slide" Target="slides/slide9.xml"/><Relationship Id="rId57" Type="http://customschemas.google.com/relationships/presentationmetadata" Target="metadata"/><Relationship Id="rId12" Type="http://schemas.openxmlformats.org/officeDocument/2006/relationships/slide" Target="slides/slide8.xml"/><Relationship Id="rId56" Type="http://schemas.openxmlformats.org/officeDocument/2006/relationships/font" Target="fonts/RalewayMedium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3372ed398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53372ed398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53372ed398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3372ed398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3372ed398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53372ed398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1787eee39_1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51787eee39_1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51787eee39_1_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372ed398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372ed398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53372ed398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3372ed39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3372ed39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53372ed398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3389f4511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3389f4511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53389f4511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3389f4511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3389f4511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53389f4511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3372ed398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3372ed398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53372ed398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1787eee3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51787eee3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351787eee3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3372ed398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3372ed398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53372ed398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3389f451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3389f451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53389f4511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3389f4511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3389f4511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53389f4511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3372ed398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3372ed398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53372ed398_2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3389f4511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3389f4511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53389f4511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297c174e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297c174e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5297c174e6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3389f4511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3389f4511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53389f4511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3389f451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3389f451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53389f4511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3389f451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3389f4511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53389f4511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3372ed398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3372ed398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53372ed398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3389f4511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3389f4511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53389f4511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3389f4511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3389f4511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53389f4511_2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3389f4511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3389f4511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53389f4511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3389f4511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3389f4511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53389f4511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3389f4511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3389f4511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53389f4511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1787eee39_1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1787eee39_1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51787eee39_1_3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1787eee39_1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51787eee39_1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51787eee39_1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3372ed39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53372ed39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53372ed39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3372ed398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53372ed398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53372ed398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3372ed39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53372ed39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53372ed398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3372ed398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53372ed398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53372ed398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3372ed398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53372ed398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53372ed398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42.png"/><Relationship Id="rId10" Type="http://schemas.openxmlformats.org/officeDocument/2006/relationships/image" Target="../media/image30.png"/><Relationship Id="rId9" Type="http://schemas.openxmlformats.org/officeDocument/2006/relationships/image" Target="../media/image23.jpg"/><Relationship Id="rId5" Type="http://schemas.openxmlformats.org/officeDocument/2006/relationships/image" Target="../media/image41.png"/><Relationship Id="rId6" Type="http://schemas.openxmlformats.org/officeDocument/2006/relationships/image" Target="../media/image32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Relationship Id="rId4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11" Type="http://schemas.openxmlformats.org/officeDocument/2006/relationships/hyperlink" Target="https://docs.google.com/spreadsheets/d/1ybwxXtm-bXV9NH0ji9e9P7_ByCx4G1xUqkILfrFIoE0/edit?usp=drive_link" TargetMode="External"/><Relationship Id="rId10" Type="http://schemas.openxmlformats.org/officeDocument/2006/relationships/hyperlink" Target="https://drive.google.com/drive/folders/1nlHzzyY4QqlxuhvCJL16JU7kftwjDIze?usp=drive_link" TargetMode="External"/><Relationship Id="rId13" Type="http://schemas.openxmlformats.org/officeDocument/2006/relationships/hyperlink" Target="https://docs.google.com/spreadsheets/d/1dJFBQCaGc_wzlK6WIZvypvlJJsbufBfmxaDBJTkDo8E/edit?usp=drive_link" TargetMode="External"/><Relationship Id="rId12" Type="http://schemas.openxmlformats.org/officeDocument/2006/relationships/hyperlink" Target="https://docs.google.com/forms/d/e/1FAIpQLScVEdVGBqr4PDMyHkUaKw0qEe6T6zDQMhVZQJRZ9NF7gLvRfg/viewform?usp=sharing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ocs.google.com/forms/d/1sH1BrZrmtu-HlNr83jHwVgBrMTWzgqyM2akCnqzP7uY/edit" TargetMode="External"/><Relationship Id="rId4" Type="http://schemas.openxmlformats.org/officeDocument/2006/relationships/hyperlink" Target="https://docs.google.com/spreadsheets/d/10gzXrCzWUVPKuCt3um_RMPOhsNpyzz0L/edit?gid=806055795#gid=806055795" TargetMode="External"/><Relationship Id="rId9" Type="http://schemas.openxmlformats.org/officeDocument/2006/relationships/hyperlink" Target="https://sewakshekokar.github.io/Uber/" TargetMode="External"/><Relationship Id="rId15" Type="http://schemas.openxmlformats.org/officeDocument/2006/relationships/hyperlink" Target="https://sewakshekokar.github.io/Driver-UI/" TargetMode="External"/><Relationship Id="rId14" Type="http://schemas.openxmlformats.org/officeDocument/2006/relationships/hyperlink" Target="https://github.com/sewakshekokar/Driver-UI" TargetMode="External"/><Relationship Id="rId17" Type="http://schemas.openxmlformats.org/officeDocument/2006/relationships/hyperlink" Target="https://docs.google.com/spreadsheets/d/1zHB3HWIaDAySphkpPACbIvcia53s5g3rSRSMxd_UOD4/edit?usp=drive_link" TargetMode="External"/><Relationship Id="rId16" Type="http://schemas.openxmlformats.org/officeDocument/2006/relationships/hyperlink" Target="https://drive.google.com/drive/folders/1yHg3V8I_NQLkUGUrus-e1_EXD8xTwkhx?usp=drive_link" TargetMode="External"/><Relationship Id="rId5" Type="http://schemas.openxmlformats.org/officeDocument/2006/relationships/hyperlink" Target="https://www.kaggle.com/datasets/kanchana1990/uber-customer-reviews-dataset-2024?resource=download" TargetMode="External"/><Relationship Id="rId19" Type="http://schemas.openxmlformats.org/officeDocument/2006/relationships/hyperlink" Target="https://docs.google.com/spreadsheets/d/1xj_Hb84VXACZxCZ6dduFeIokfFmEY7g3m6NjVR4dORU/edit?usp=drive_link" TargetMode="External"/><Relationship Id="rId6" Type="http://schemas.openxmlformats.org/officeDocument/2006/relationships/hyperlink" Target="https://drive.google.com/file/d/1mQ4SLbvCljWNrO7-gXNWLUHs54bZ6pbU/view" TargetMode="External"/><Relationship Id="rId18" Type="http://schemas.openxmlformats.org/officeDocument/2006/relationships/hyperlink" Target="https://docs.google.com/forms/d/e/1FAIpQLSd9soZVVSysWGS-1h0FZI1TJUK8vajtcU8KnfEEuGtGWYE4ZA/viewform?usp=sharing" TargetMode="External"/><Relationship Id="rId7" Type="http://schemas.openxmlformats.org/officeDocument/2006/relationships/hyperlink" Target="https://docs.google.com/spreadsheets/d/1XSt5SM4NY_xcpCmoircPg70wAfPCEtkc/edit?gid=443694618#gid=443694618" TargetMode="External"/><Relationship Id="rId8" Type="http://schemas.openxmlformats.org/officeDocument/2006/relationships/hyperlink" Target="https://github.com/sewakshekokar/Uber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3.png"/><Relationship Id="rId5" Type="http://schemas.openxmlformats.org/officeDocument/2006/relationships/hyperlink" Target="https://www.kaggle.com/datasets/kanchana1990/uber-customer-reviews-dataset-2024?resource=downloa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/>
          <p:nvPr/>
        </p:nvSpPr>
        <p:spPr>
          <a:xfrm>
            <a:off x="6280200" y="1500625"/>
            <a:ext cx="66681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Uber Priority Ride System</a:t>
            </a:r>
            <a:endParaRPr b="1" i="0" sz="4450" u="none" cap="none" strike="noStrike"/>
          </a:p>
        </p:txBody>
      </p:sp>
      <p:sp>
        <p:nvSpPr>
          <p:cNvPr id="53" name="Google Shape;53;p1"/>
          <p:cNvSpPr/>
          <p:nvPr/>
        </p:nvSpPr>
        <p:spPr>
          <a:xfrm>
            <a:off x="6280200" y="3903225"/>
            <a:ext cx="52350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Presented by </a:t>
            </a:r>
            <a:r>
              <a:rPr b="1"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75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Krishna Kumar Bais (241110038)</a:t>
            </a:r>
            <a:endParaRPr sz="175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Rohan (241110057)</a:t>
            </a:r>
            <a:endParaRPr sz="175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Sevak Shekokar</a:t>
            </a:r>
            <a:r>
              <a:rPr lang="en-US" sz="1050">
                <a:solidFill>
                  <a:schemeClr val="dk1"/>
                </a:solidFill>
              </a:rPr>
              <a:t> </a:t>
            </a: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(241110065)</a:t>
            </a:r>
            <a:endParaRPr sz="175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81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 title="Screenshot 2025-04-29 at 1.35.0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6743" y="7429504"/>
            <a:ext cx="25336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95620" y="5952574"/>
            <a:ext cx="1726361" cy="16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6280200" y="6029188"/>
            <a:ext cx="55695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252525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CS798H: HUMAN COMPUTER INTERACTION</a:t>
            </a:r>
            <a:endParaRPr b="1" sz="2100">
              <a:solidFill>
                <a:srgbClr val="252525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52525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 of Computer Science and Engineering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Indian Institute of Technology Kanpur (IITK) </a:t>
            </a:r>
            <a:endParaRPr b="1" sz="2100">
              <a:solidFill>
                <a:srgbClr val="252525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3372ed398_0_58"/>
          <p:cNvSpPr/>
          <p:nvPr/>
        </p:nvSpPr>
        <p:spPr>
          <a:xfrm>
            <a:off x="7123748" y="4313396"/>
            <a:ext cx="382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3000"/>
              <a:buFont typeface="MuseoModerno Medium"/>
              <a:buNone/>
            </a:pPr>
            <a:r>
              <a:t/>
            </a:r>
            <a:endParaRPr b="0" i="0" sz="3000" u="none" cap="none" strike="noStrike"/>
          </a:p>
        </p:txBody>
      </p:sp>
      <p:pic>
        <p:nvPicPr>
          <p:cNvPr id="162" name="Google Shape;162;g353372ed398_0_58" title="Screenshot 2025-04-29 at 10.55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233" y="7197325"/>
            <a:ext cx="27051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53372ed398_0_58"/>
          <p:cNvSpPr/>
          <p:nvPr/>
        </p:nvSpPr>
        <p:spPr>
          <a:xfrm>
            <a:off x="854075" y="614350"/>
            <a:ext cx="1073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Needfinding After By Triangulation</a:t>
            </a:r>
            <a:endParaRPr b="1" sz="445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g353372ed398_0_58"/>
          <p:cNvSpPr txBox="1"/>
          <p:nvPr/>
        </p:nvSpPr>
        <p:spPr>
          <a:xfrm>
            <a:off x="773125" y="1791850"/>
            <a:ext cx="13236300" cy="52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Validated Themes: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Unreliable for Emergencies: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Uber is not currently seen as dependable for time-sensitive trips.</a:t>
            </a:r>
            <a:b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Trust Deficit: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Users lack confidence that rides will be honored for high-stakes destinations.</a:t>
            </a:r>
            <a:b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Demand for Control: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Both sources show users want more influence over reliability — ideally via an optional feature.</a:t>
            </a:r>
            <a:b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Conclusion:</a:t>
            </a:r>
            <a:b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overlap between survey feedback and reviews complaints confirms a strong, unmet need: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user-controlled, driver-informed Priority Ride feature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improves reliability without disrupting standard usage.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353372ed398_0_68" title="Screenshot 2025-05-02 at 1.19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0225" y="7280825"/>
            <a:ext cx="27622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53372ed398_0_68"/>
          <p:cNvSpPr/>
          <p:nvPr/>
        </p:nvSpPr>
        <p:spPr>
          <a:xfrm>
            <a:off x="854075" y="614350"/>
            <a:ext cx="1073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Assumptions</a:t>
            </a:r>
            <a:endParaRPr b="1" sz="445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g353372ed398_0_68"/>
          <p:cNvSpPr txBox="1"/>
          <p:nvPr/>
        </p:nvSpPr>
        <p:spPr>
          <a:xfrm>
            <a:off x="773125" y="1791850"/>
            <a:ext cx="122967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clearly understand what qualifies as a “critical destination.”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Drivers are willing to accept additional restrictions if compensated fairly.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Keyword-based detection is sufficient for identifying most priority trips.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Front-end simulation is enough to test user behavior and concept validation.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Driver with only high ratings and experience will be assigned as a priority rider in the database.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and driver are familiar with english.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Driver have knowledge about what is priority ride and cancellation policy.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/>
          <p:nvPr/>
        </p:nvSpPr>
        <p:spPr>
          <a:xfrm>
            <a:off x="793790" y="2217063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1028224" y="24514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1B1B27"/>
                </a:solidFill>
                <a:latin typeface="Roboto"/>
                <a:ea typeface="Roboto"/>
                <a:cs typeface="Roboto"/>
                <a:sym typeface="Roboto"/>
              </a:rPr>
              <a:t>Priority Ride Feature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t/>
            </a:r>
            <a:endParaRPr sz="2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1028224" y="2941915"/>
            <a:ext cx="3195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Automatically detects critical destinations like hospitals, airports, and railway stations.</a:t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t/>
            </a:r>
            <a:endParaRPr sz="175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4685467" y="2217063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4919901" y="2451497"/>
            <a:ext cx="301990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1B1B27"/>
                </a:solidFill>
                <a:latin typeface="Roboto"/>
                <a:ea typeface="Roboto"/>
                <a:cs typeface="Roboto"/>
                <a:sym typeface="Roboto"/>
              </a:rPr>
              <a:t>Extra Cost Option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t/>
            </a:r>
            <a:endParaRPr sz="2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4919901" y="2941915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Users can opt-in for a priority ride with a small additional fee to ensure reliability.</a:t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t/>
            </a:r>
            <a:endParaRPr sz="175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93790" y="4854773"/>
            <a:ext cx="7556421" cy="2206585"/>
          </a:xfrm>
          <a:prstGeom prst="roundRect">
            <a:avLst>
              <a:gd fmla="val 431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1028225" y="5089200"/>
            <a:ext cx="389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1B1B27"/>
                </a:solidFill>
                <a:latin typeface="Roboto"/>
                <a:ea typeface="Roboto"/>
                <a:cs typeface="Roboto"/>
                <a:sym typeface="Roboto"/>
              </a:rPr>
              <a:t>Critical Destination Detection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t/>
            </a:r>
            <a:endParaRPr sz="2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1028225" y="5579625"/>
            <a:ext cx="70875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System recognizes priority locations to trigger appropriate driver and motivate them.</a:t>
            </a:r>
            <a:endParaRPr sz="175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854075" y="614350"/>
            <a:ext cx="4490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Our Solution</a:t>
            </a:r>
            <a:endParaRPr b="1" sz="445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1787eee39_1_302"/>
          <p:cNvSpPr/>
          <p:nvPr/>
        </p:nvSpPr>
        <p:spPr>
          <a:xfrm>
            <a:off x="1865150" y="2407975"/>
            <a:ext cx="4680300" cy="4662900"/>
          </a:xfrm>
          <a:prstGeom prst="roundRect">
            <a:avLst>
              <a:gd fmla="val 2063" name="adj"/>
            </a:avLst>
          </a:prstGeom>
          <a:solidFill>
            <a:srgbClr val="E1E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51787eee39_1_302"/>
          <p:cNvSpPr/>
          <p:nvPr/>
        </p:nvSpPr>
        <p:spPr>
          <a:xfrm>
            <a:off x="2220039" y="2759988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Interface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g351787eee39_1_302"/>
          <p:cNvSpPr/>
          <p:nvPr/>
        </p:nvSpPr>
        <p:spPr>
          <a:xfrm>
            <a:off x="2220050" y="3255525"/>
            <a:ext cx="3977400" cy="3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8775" lvl="0" marL="3429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oboto"/>
              <a:buChar char="•"/>
            </a:pPr>
            <a:r>
              <a:rPr lang="en-US" sz="2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Automatic Detection of critical destination</a:t>
            </a:r>
            <a:endParaRPr sz="2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8775" lvl="0" marL="3429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oboto"/>
              <a:buChar char="•"/>
            </a:pPr>
            <a:r>
              <a:rPr lang="en-US" sz="2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Simple opt-in priority prompt</a:t>
            </a:r>
            <a:endParaRPr sz="2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8775" lvl="0" marL="3429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oboto"/>
              <a:buChar char="•"/>
            </a:pPr>
            <a:r>
              <a:rPr lang="en-US" sz="2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Priority rides are assigned to nearby verified drivers</a:t>
            </a:r>
            <a:endParaRPr sz="2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8775" lvl="0" marL="3429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Cabin"/>
              <a:buChar char="•"/>
            </a:pPr>
            <a:r>
              <a:rPr lang="en-US" sz="2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Transparency in increased fare</a:t>
            </a:r>
            <a:endParaRPr sz="2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g351787eee39_1_302"/>
          <p:cNvSpPr/>
          <p:nvPr/>
        </p:nvSpPr>
        <p:spPr>
          <a:xfrm>
            <a:off x="7554575" y="2407975"/>
            <a:ext cx="4802100" cy="4662900"/>
          </a:xfrm>
          <a:prstGeom prst="roundRect">
            <a:avLst>
              <a:gd fmla="val 2063" name="adj"/>
            </a:avLst>
          </a:prstGeom>
          <a:solidFill>
            <a:srgbClr val="E1E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51787eee39_1_302"/>
          <p:cNvSpPr/>
          <p:nvPr/>
        </p:nvSpPr>
        <p:spPr>
          <a:xfrm>
            <a:off x="7978973" y="2759988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Driver </a:t>
            </a: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Interface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g351787eee39_1_302"/>
          <p:cNvSpPr/>
          <p:nvPr/>
        </p:nvSpPr>
        <p:spPr>
          <a:xfrm>
            <a:off x="7978975" y="3255525"/>
            <a:ext cx="4133400" cy="3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8775" lvl="0" marL="3429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oboto"/>
              <a:buChar char="•"/>
            </a:pPr>
            <a:r>
              <a:rPr lang="en-US" sz="2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Exclusive</a:t>
            </a:r>
            <a:r>
              <a:rPr lang="en-US" sz="2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priority badge for identification</a:t>
            </a:r>
            <a:endParaRPr sz="2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8775" lvl="0" marL="3429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oboto"/>
              <a:buChar char="•"/>
            </a:pPr>
            <a:r>
              <a:rPr lang="en-US" sz="2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25% higher fares for priority rides</a:t>
            </a:r>
            <a:endParaRPr sz="2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8775" lvl="0" marL="3429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oboto"/>
              <a:buChar char="•"/>
            </a:pPr>
            <a:r>
              <a:rPr lang="en-US" sz="2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 Cancellation to ensure reliability</a:t>
            </a:r>
            <a:endParaRPr sz="2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8775" lvl="0" marL="3429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oboto"/>
              <a:buChar char="•"/>
            </a:pPr>
            <a:r>
              <a:rPr lang="en-US" sz="2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Dedicated emergency reporting feature</a:t>
            </a:r>
            <a:endParaRPr sz="2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g351787eee39_1_302" title="Screenshot 2025-04-29 at 10.55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850" y="7288529"/>
            <a:ext cx="260985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51787eee39_1_302"/>
          <p:cNvSpPr/>
          <p:nvPr/>
        </p:nvSpPr>
        <p:spPr>
          <a:xfrm>
            <a:off x="854075" y="614350"/>
            <a:ext cx="6700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nbounded"/>
              <a:buNone/>
            </a:pPr>
            <a:r>
              <a:rPr b="1" lang="en-US" sz="4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Key Design Decisions</a:t>
            </a:r>
            <a:endParaRPr b="1" sz="445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353372ed398_0_78" title="Screenshot 2025-05-02 at 1.19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6775" y="7305025"/>
            <a:ext cx="27622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53372ed398_0_78"/>
          <p:cNvSpPr/>
          <p:nvPr/>
        </p:nvSpPr>
        <p:spPr>
          <a:xfrm>
            <a:off x="854075" y="614350"/>
            <a:ext cx="6700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Prototype Clarification</a:t>
            </a:r>
            <a:endParaRPr b="1" sz="4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g353372ed398_0_78"/>
          <p:cNvSpPr txBox="1"/>
          <p:nvPr/>
        </p:nvSpPr>
        <p:spPr>
          <a:xfrm>
            <a:off x="773125" y="1563250"/>
            <a:ext cx="132711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Designed to test core Priority Ride System features (critical destination detection, priority popup, cancellation penalties).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Limitations: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backend integration (e.g., live maps, fare calculations, geolocation).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real-time data (e.g., driver tracking, ride confirmation).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Non-core Uber features (e.g., rebooking, payment gateways) are static/visual placeholders.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 Fidelity: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Non-functional buttons (e.g., "Rebook Ride" ,"menus", "maps") retain styling but lack backend logic.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 Behavior: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destination and location suggestions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we used an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open-source API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Google Maps.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means - Location predictions may not cover all areas or Point of Interests (POIs) like Google Maps and The map layout and route suggestions are basic and focused on UI flow demonstration.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Non-functional buttons (e.g., "Rebook Ride") retain styling but lack backend logic.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3372ed398_1_0"/>
          <p:cNvSpPr txBox="1"/>
          <p:nvPr/>
        </p:nvSpPr>
        <p:spPr>
          <a:xfrm>
            <a:off x="762000" y="1173775"/>
            <a:ext cx="12831600" cy="6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1: Critical Destination Detection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What’s Implemented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Automatically detects if the user’s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drop location is critical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(e.g., hospitals, airports, railway stations).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Implemented using a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predefined list of keywords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const criticalKeywords = ["hospital", "station", "railway", "emergency", "clinic", "medical",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  "airport", "health center"];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Logic is lightweight and runs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entirely on the client-side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Designed to work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without geolocation APIs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or backend lookups.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aligns with core usability heuristics: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Recognition rather than recall</a:t>
            </a:r>
            <a:b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manual tagging of locations needed by the user.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Efficiency of use</a:t>
            </a:r>
            <a:b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Automatically adapts flow based on context (e.g., urgency).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Flexibility and simplicity</a:t>
            </a:r>
            <a:b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Supports natural, typed location names with basic keyword matching.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g353372ed398_1_0" title="WhatsApp Image 2025-05-01 at 22.08.26.jpeg"/>
          <p:cNvPicPr preferRelativeResize="0"/>
          <p:nvPr/>
        </p:nvPicPr>
        <p:blipFill rotWithShape="1">
          <a:blip r:embed="rId3">
            <a:alphaModFix/>
          </a:blip>
          <a:srcRect b="39813" l="-2819" r="5258" t="0"/>
          <a:stretch/>
        </p:blipFill>
        <p:spPr>
          <a:xfrm>
            <a:off x="10459325" y="3200400"/>
            <a:ext cx="4094876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53372ed398_1_0"/>
          <p:cNvSpPr/>
          <p:nvPr/>
        </p:nvSpPr>
        <p:spPr>
          <a:xfrm>
            <a:off x="777875" y="309550"/>
            <a:ext cx="910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Implementation Details for User</a:t>
            </a:r>
            <a:endParaRPr b="1" sz="4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3389f4511_0_101"/>
          <p:cNvSpPr txBox="1"/>
          <p:nvPr/>
        </p:nvSpPr>
        <p:spPr>
          <a:xfrm>
            <a:off x="762000" y="1097575"/>
            <a:ext cx="9466800" cy="7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2: Priority Ride Popup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What’s Implemented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a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critical destination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detected, a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priority ride confirmation popup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triggered.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pop-up clearly displays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important terms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25% higher fare.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refund (100% cancellation penalty).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Driver cannot cancel once confirmed.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must explicitly confirm or reject prioritizing the ride: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Fare prices for all ride options are updated in real-time based on priority selection.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Fully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client-side implementation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using HTML, CSS, and JavaScript.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UI remains responsive and works on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mobile and desktop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screens.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aligns with core usability heuristics:</a:t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control and freedom</a:t>
            </a:r>
            <a:b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Users have the choice to accept or decline priority rides.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Visibility of system status</a:t>
            </a:r>
            <a:b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Transparency in increased fare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penalty terms are clearly shown.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prevention</a:t>
            </a:r>
            <a:b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Prevents accidental confirmation with a forced modal confirmation step.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g353389f4511_0_101" title="3.Priority_popu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619" y="0"/>
            <a:ext cx="4183113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53389f4511_0_101"/>
          <p:cNvSpPr/>
          <p:nvPr/>
        </p:nvSpPr>
        <p:spPr>
          <a:xfrm>
            <a:off x="777875" y="309550"/>
            <a:ext cx="910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Implementation Details for User</a:t>
            </a:r>
            <a:endParaRPr b="1" sz="4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3389f4511_0_109"/>
          <p:cNvSpPr txBox="1"/>
          <p:nvPr/>
        </p:nvSpPr>
        <p:spPr>
          <a:xfrm>
            <a:off x="830150" y="1301675"/>
            <a:ext cx="9466800" cy="4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3: Priority Ride Cancellation Penalty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What’s Implemented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Detects if a ride is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priority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based on fare comparison.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Shows a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confirmation popup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 cancel attempt.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Displays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100% penalty warning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priority rides.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Implemented fully on the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client-side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using JavaScript.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Works on all devices with responsive design.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Usability Heuristics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prevention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Warns before irreversible action.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control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Lets users cancel or go back.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Visibility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Clearly shows priority status and penalty.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g353389f4511_0_109" title="WhatsApp Image 2025-05-01 at 22.08.27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9525" y="0"/>
            <a:ext cx="4280875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53389f4511_0_109"/>
          <p:cNvSpPr/>
          <p:nvPr/>
        </p:nvSpPr>
        <p:spPr>
          <a:xfrm>
            <a:off x="777875" y="309550"/>
            <a:ext cx="910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Implementation Details for User</a:t>
            </a:r>
            <a:endParaRPr b="1" sz="4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3025" y="0"/>
            <a:ext cx="472737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6" title="Screenshot 2025-04-29 at 4.12.1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4463" y="226325"/>
            <a:ext cx="3364499" cy="19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475" y="2831989"/>
            <a:ext cx="3364475" cy="2121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699" y="2216600"/>
            <a:ext cx="1202150" cy="138184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"/>
          <p:cNvSpPr/>
          <p:nvPr/>
        </p:nvSpPr>
        <p:spPr>
          <a:xfrm>
            <a:off x="2344222" y="251579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1" i="0" lang="en-US" sz="2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Enter Destination</a:t>
            </a:r>
            <a:endParaRPr b="1" i="0" sz="2400" u="none" cap="none" strike="noStrike"/>
          </a:p>
        </p:txBody>
      </p:sp>
      <p:sp>
        <p:nvSpPr>
          <p:cNvPr id="244" name="Google Shape;244;p6"/>
          <p:cNvSpPr/>
          <p:nvPr/>
        </p:nvSpPr>
        <p:spPr>
          <a:xfrm>
            <a:off x="2344222" y="3006209"/>
            <a:ext cx="6082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9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User inputs intended location into app interface.</a:t>
            </a:r>
            <a:endParaRPr b="0" i="0" sz="1950" u="none" cap="none" strike="noStrike"/>
          </a:p>
        </p:txBody>
      </p:sp>
      <p:pic>
        <p:nvPicPr>
          <p:cNvPr descr="preencoded.png" id="245" name="Google Shape;24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5699" y="3598441"/>
            <a:ext cx="1202150" cy="169556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6"/>
          <p:cNvSpPr/>
          <p:nvPr/>
        </p:nvSpPr>
        <p:spPr>
          <a:xfrm>
            <a:off x="2344222" y="387667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1" i="0" lang="en-US" sz="2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Priority Prompt</a:t>
            </a:r>
            <a:endParaRPr b="1" i="0" sz="2400" u="none" cap="none" strike="noStrike"/>
          </a:p>
        </p:txBody>
      </p:sp>
      <p:sp>
        <p:nvSpPr>
          <p:cNvPr id="247" name="Google Shape;247;p6"/>
          <p:cNvSpPr/>
          <p:nvPr/>
        </p:nvSpPr>
        <p:spPr>
          <a:xfrm>
            <a:off x="2344222" y="4367093"/>
            <a:ext cx="6082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9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App detects critical location and prompts user to select priority ride option.</a:t>
            </a:r>
            <a:endParaRPr b="0" i="0" sz="1950" u="none" cap="none" strike="noStrike"/>
          </a:p>
        </p:txBody>
      </p:sp>
      <p:pic>
        <p:nvPicPr>
          <p:cNvPr descr="preencoded.png" id="248" name="Google Shape;24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5699" y="5294008"/>
            <a:ext cx="1202150" cy="169556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"/>
          <p:cNvSpPr/>
          <p:nvPr/>
        </p:nvSpPr>
        <p:spPr>
          <a:xfrm>
            <a:off x="2344222" y="554652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1" i="0" lang="en-US" sz="2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Confirm Ride</a:t>
            </a:r>
            <a:endParaRPr b="1" i="0" sz="2400" u="none" cap="none" strike="noStrike"/>
          </a:p>
        </p:txBody>
      </p:sp>
      <p:sp>
        <p:nvSpPr>
          <p:cNvPr id="250" name="Google Shape;250;p6"/>
          <p:cNvSpPr/>
          <p:nvPr/>
        </p:nvSpPr>
        <p:spPr>
          <a:xfrm>
            <a:off x="2344222" y="6036945"/>
            <a:ext cx="6082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9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User confirms ride booking with optional extra priority fee applied.</a:t>
            </a:r>
            <a:endParaRPr b="0" i="0" sz="1950" u="none" cap="none" strike="noStrike"/>
          </a:p>
        </p:txBody>
      </p:sp>
      <p:sp>
        <p:nvSpPr>
          <p:cNvPr id="251" name="Google Shape;251;p6"/>
          <p:cNvSpPr/>
          <p:nvPr/>
        </p:nvSpPr>
        <p:spPr>
          <a:xfrm>
            <a:off x="854075" y="614350"/>
            <a:ext cx="3825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 Flow</a:t>
            </a:r>
            <a:endParaRPr b="1" sz="445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2" name="Google Shape;252;p6" title="PHOTO-2025-05-02-14-30-12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36406" y="5531225"/>
            <a:ext cx="3060620" cy="243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08545" y="2277650"/>
            <a:ext cx="516329" cy="5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08545" y="4953950"/>
            <a:ext cx="516329" cy="5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353372ed398_2_6" title="IMG-20250501-WA0010.jpg"/>
          <p:cNvPicPr preferRelativeResize="0"/>
          <p:nvPr/>
        </p:nvPicPr>
        <p:blipFill rotWithShape="1">
          <a:blip r:embed="rId3">
            <a:alphaModFix/>
          </a:blip>
          <a:srcRect b="23631" l="0" r="0" t="23012"/>
          <a:stretch/>
        </p:blipFill>
        <p:spPr>
          <a:xfrm>
            <a:off x="10121350" y="1454400"/>
            <a:ext cx="4432849" cy="6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53372ed398_2_6"/>
          <p:cNvSpPr/>
          <p:nvPr/>
        </p:nvSpPr>
        <p:spPr>
          <a:xfrm>
            <a:off x="701675" y="538150"/>
            <a:ext cx="910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Implementation Details for Driver</a:t>
            </a:r>
            <a:endParaRPr b="1" sz="4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g353372ed398_2_6"/>
          <p:cNvSpPr txBox="1"/>
          <p:nvPr/>
        </p:nvSpPr>
        <p:spPr>
          <a:xfrm>
            <a:off x="685800" y="1707175"/>
            <a:ext cx="8434500" cy="4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1: Dynamic Fare Adjustment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What’s Implemented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Priority rides show a 25% higher fare than usual.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Fare difference is clearly stated below the tag.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Emphasizes financial incentive to accept priority rides.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Usability Heuristics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Visibility of system status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(users see price adjustment instantly)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Match between system and real world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(familiar pricing logic)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1787eee39_1_0"/>
          <p:cNvSpPr/>
          <p:nvPr/>
        </p:nvSpPr>
        <p:spPr>
          <a:xfrm>
            <a:off x="641390" y="58983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b="1" i="0" lang="en-US" sz="44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Problem Overview</a:t>
            </a:r>
            <a:endParaRPr b="1" i="0" sz="445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g351787eee39_1_0"/>
          <p:cNvSpPr/>
          <p:nvPr/>
        </p:nvSpPr>
        <p:spPr>
          <a:xfrm>
            <a:off x="488990" y="1817727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351787eee39_1_0"/>
          <p:cNvSpPr/>
          <p:nvPr/>
        </p:nvSpPr>
        <p:spPr>
          <a:xfrm>
            <a:off x="1226100" y="1817725"/>
            <a:ext cx="5162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i="0" lang="en-US" sz="2200" u="none" cap="none" strike="noStrike">
                <a:solidFill>
                  <a:srgbClr val="2B415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Frequent Ride Cancellations</a:t>
            </a:r>
            <a:endParaRPr i="0" sz="2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g351787eee39_1_0"/>
          <p:cNvSpPr/>
          <p:nvPr/>
        </p:nvSpPr>
        <p:spPr>
          <a:xfrm>
            <a:off x="1226100" y="2433875"/>
            <a:ext cx="71637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2B4150"/>
                </a:solidFill>
                <a:latin typeface="Roboto"/>
                <a:ea typeface="Roboto"/>
                <a:cs typeface="Roboto"/>
                <a:sym typeface="Roboto"/>
              </a:rPr>
              <a:t>Users often experience ride cancellations when heading to hospitals, airports, and railway stations. These cancellations lead to significant disruptions, affecting urgent schedules, and causing stressful delays.</a:t>
            </a:r>
            <a:endParaRPr sz="1750">
              <a:solidFill>
                <a:srgbClr val="2B41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g351787eee39_1_0"/>
          <p:cNvSpPr/>
          <p:nvPr/>
        </p:nvSpPr>
        <p:spPr>
          <a:xfrm>
            <a:off x="488912" y="4057177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351787eee39_1_0"/>
          <p:cNvSpPr/>
          <p:nvPr/>
        </p:nvSpPr>
        <p:spPr>
          <a:xfrm>
            <a:off x="1226025" y="4057175"/>
            <a:ext cx="3126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i="0" lang="en-US" sz="2200" u="none" cap="none" strike="noStrike">
                <a:solidFill>
                  <a:srgbClr val="2B415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Missed Flights &amp;</a:t>
            </a:r>
            <a:r>
              <a:rPr lang="en-US" sz="2200">
                <a:solidFill>
                  <a:srgbClr val="2B415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Train</a:t>
            </a:r>
            <a:r>
              <a:rPr i="0" lang="en-US" sz="2200" u="none" cap="none" strike="noStrike">
                <a:solidFill>
                  <a:srgbClr val="2B415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</a:t>
            </a:r>
            <a:endParaRPr i="0" sz="2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" name="Google Shape;69;g351787eee39_1_0"/>
          <p:cNvSpPr/>
          <p:nvPr/>
        </p:nvSpPr>
        <p:spPr>
          <a:xfrm>
            <a:off x="1226025" y="4749525"/>
            <a:ext cx="34185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i="0" lang="en-US" sz="1750" u="none" cap="none" strike="noStrike">
                <a:solidFill>
                  <a:srgbClr val="2B4150"/>
                </a:solidFill>
                <a:latin typeface="Roboto"/>
                <a:ea typeface="Roboto"/>
                <a:cs typeface="Roboto"/>
                <a:sym typeface="Roboto"/>
              </a:rPr>
              <a:t>Users face consequences due to unreliable rides.</a:t>
            </a:r>
            <a:endParaRPr i="0" sz="1750" u="none" cap="none" strike="noStrike">
              <a:solidFill>
                <a:srgbClr val="2B41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Last-minute cancellations jeopardize timely arrivals for flights and trains, resulting in missed travel and stress.</a:t>
            </a:r>
            <a:endParaRPr sz="1750">
              <a:solidFill>
                <a:srgbClr val="2B41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g351787eee39_1_0"/>
          <p:cNvSpPr/>
          <p:nvPr/>
        </p:nvSpPr>
        <p:spPr>
          <a:xfrm>
            <a:off x="4830258" y="4057177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351787eee39_1_0"/>
          <p:cNvSpPr/>
          <p:nvPr/>
        </p:nvSpPr>
        <p:spPr>
          <a:xfrm>
            <a:off x="5567374" y="405717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i="0" lang="en-US" sz="2200" u="none" cap="none" strike="noStrike">
                <a:solidFill>
                  <a:srgbClr val="2B415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Medical Disruptions</a:t>
            </a:r>
            <a:endParaRPr i="0" sz="22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g351787eee39_1_0"/>
          <p:cNvSpPr/>
          <p:nvPr/>
        </p:nvSpPr>
        <p:spPr>
          <a:xfrm>
            <a:off x="5567375" y="4700000"/>
            <a:ext cx="31269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Critical rides to hospitals are often delayed or canceled.</a:t>
            </a:r>
            <a:endParaRPr b="0" i="0" sz="1750" u="none" cap="none" strike="noStrike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Cancelled rides to hospitals put patients and families at risk by delaying critical medical appointments and emergencies.</a:t>
            </a:r>
            <a:endParaRPr sz="1750">
              <a:solidFill>
                <a:srgbClr val="2B4150"/>
              </a:solidFill>
            </a:endParaRPr>
          </a:p>
        </p:txBody>
      </p:sp>
      <p:pic>
        <p:nvPicPr>
          <p:cNvPr descr="preencoded.png" id="73" name="Google Shape;73;g351787eee3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353372ed398_2_0" title="IMG-20250501-WA0011.jpg"/>
          <p:cNvPicPr preferRelativeResize="0"/>
          <p:nvPr/>
        </p:nvPicPr>
        <p:blipFill rotWithShape="1">
          <a:blip r:embed="rId3">
            <a:alphaModFix/>
          </a:blip>
          <a:srcRect b="4693" l="0" r="0" t="23539"/>
          <a:stretch/>
        </p:blipFill>
        <p:spPr>
          <a:xfrm>
            <a:off x="10220577" y="1242325"/>
            <a:ext cx="4333624" cy="69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53372ed398_2_0"/>
          <p:cNvSpPr/>
          <p:nvPr/>
        </p:nvSpPr>
        <p:spPr>
          <a:xfrm>
            <a:off x="701675" y="538150"/>
            <a:ext cx="910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Implementation Details for Driver</a:t>
            </a:r>
            <a:endParaRPr b="1" sz="4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g353372ed398_2_0"/>
          <p:cNvSpPr txBox="1"/>
          <p:nvPr/>
        </p:nvSpPr>
        <p:spPr>
          <a:xfrm>
            <a:off x="685800" y="1707175"/>
            <a:ext cx="8434500" cy="5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2: Priority Ride Tag Display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What’s Implemented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distinct “PRIORITY” badge is shown for high-priority ride requests.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Badge is styled with a blue color and animated for emphasis.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Helps drivers visually differentiate priority ride requests.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Clearly positioned beside fare details for visibility.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Usability Heuristics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Visibility of system status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(prominent tag shows priority)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Recognition rather than recall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(no need to infer ride type)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53389f4511_0_54" title="IMG-20250501-WA0009.jpg"/>
          <p:cNvPicPr preferRelativeResize="0"/>
          <p:nvPr/>
        </p:nvPicPr>
        <p:blipFill rotWithShape="1">
          <a:blip r:embed="rId3">
            <a:alphaModFix/>
          </a:blip>
          <a:srcRect b="4758" l="0" r="0" t="22924"/>
          <a:stretch/>
        </p:blipFill>
        <p:spPr>
          <a:xfrm>
            <a:off x="10334625" y="1372425"/>
            <a:ext cx="4219574" cy="678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53389f4511_0_54"/>
          <p:cNvSpPr/>
          <p:nvPr/>
        </p:nvSpPr>
        <p:spPr>
          <a:xfrm>
            <a:off x="701675" y="538150"/>
            <a:ext cx="910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Implementation Details for Driver</a:t>
            </a:r>
            <a:endParaRPr b="1" sz="4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g353389f4511_0_54"/>
          <p:cNvSpPr txBox="1"/>
          <p:nvPr/>
        </p:nvSpPr>
        <p:spPr>
          <a:xfrm>
            <a:off x="685800" y="1707175"/>
            <a:ext cx="8434500" cy="4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3: Disabled Cancel Button for Priority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What’s Implemented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Cancel option is disabled for accepted priority rides.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Prevents misuse and ensures commitment to critical rides.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UI reflects this state with a grayed-out, non-interactive button.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Usability Heuristics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prevention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(blocks unintended cancellations)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control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(button visually communicates restriction)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353389f4511_0_59" title="IMG-20250501-WA0007.jpg"/>
          <p:cNvPicPr preferRelativeResize="0"/>
          <p:nvPr/>
        </p:nvPicPr>
        <p:blipFill rotWithShape="1">
          <a:blip r:embed="rId3">
            <a:alphaModFix/>
          </a:blip>
          <a:srcRect b="4492" l="0" r="0" t="22927"/>
          <a:stretch/>
        </p:blipFill>
        <p:spPr>
          <a:xfrm>
            <a:off x="10115740" y="1016725"/>
            <a:ext cx="4440386" cy="71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53389f4511_0_59"/>
          <p:cNvSpPr/>
          <p:nvPr/>
        </p:nvSpPr>
        <p:spPr>
          <a:xfrm>
            <a:off x="701675" y="538150"/>
            <a:ext cx="910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Implementation Details for Driver</a:t>
            </a:r>
            <a:endParaRPr b="1" sz="4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g353389f4511_0_59"/>
          <p:cNvSpPr txBox="1"/>
          <p:nvPr/>
        </p:nvSpPr>
        <p:spPr>
          <a:xfrm>
            <a:off x="685800" y="1707175"/>
            <a:ext cx="8434500" cy="4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4: Emergency Reporting Option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What’s Implemented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Button to report emergency is shown during priority rides.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Drivers can select reason: “🚗 Vehicle Breakdown” or “🤒 Health Issue”.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Offers responsible exit in real emergencies.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Usability Heuristics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Flexibility and efficiency of use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(direct action in emergencies)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353372ed398_2_11" title="IMG-20250501-WA0008.jpg"/>
          <p:cNvPicPr preferRelativeResize="0"/>
          <p:nvPr/>
        </p:nvPicPr>
        <p:blipFill rotWithShape="1">
          <a:blip r:embed="rId3">
            <a:alphaModFix/>
          </a:blip>
          <a:srcRect b="43345" l="0" r="0" t="22824"/>
          <a:stretch/>
        </p:blipFill>
        <p:spPr>
          <a:xfrm>
            <a:off x="10023225" y="641125"/>
            <a:ext cx="4530974" cy="3406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53372ed398_2_11" title="IMG-20250501-WA0006.jpg"/>
          <p:cNvPicPr preferRelativeResize="0"/>
          <p:nvPr/>
        </p:nvPicPr>
        <p:blipFill rotWithShape="1">
          <a:blip r:embed="rId4">
            <a:alphaModFix/>
          </a:blip>
          <a:srcRect b="45126" l="0" r="0" t="23207"/>
          <a:stretch/>
        </p:blipFill>
        <p:spPr>
          <a:xfrm>
            <a:off x="10023225" y="4963525"/>
            <a:ext cx="4530974" cy="31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53372ed398_2_11"/>
          <p:cNvSpPr/>
          <p:nvPr/>
        </p:nvSpPr>
        <p:spPr>
          <a:xfrm>
            <a:off x="701675" y="538150"/>
            <a:ext cx="910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Implementation Details for Driver</a:t>
            </a:r>
            <a:endParaRPr b="1" sz="4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g353372ed398_2_11"/>
          <p:cNvSpPr txBox="1"/>
          <p:nvPr/>
        </p:nvSpPr>
        <p:spPr>
          <a:xfrm>
            <a:off x="685800" y="1707175"/>
            <a:ext cx="8434500" cy="4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5: App On Hold After Emergency Reported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What’s Implemented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reporting an emergency, app enters a “Hold” state.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Spinner animation and a verification message are shown.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“Resume App” button is disabled until verification completes.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 feedback includes a ✅ tick once verified.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Usability Heuristics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Visibility of system status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(spinner, status message, and verified tick)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Driver Flow</a:t>
            </a:r>
            <a:endParaRPr b="1" i="0" sz="4450" u="none" cap="none" strike="noStrike"/>
          </a:p>
        </p:txBody>
      </p:sp>
      <p:sp>
        <p:nvSpPr>
          <p:cNvPr id="302" name="Google Shape;302;p7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7"/>
          <p:cNvSpPr/>
          <p:nvPr/>
        </p:nvSpPr>
        <p:spPr>
          <a:xfrm>
            <a:off x="878860" y="298918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650"/>
              <a:buFont typeface="Raleway"/>
              <a:buNone/>
            </a:pPr>
            <a:r>
              <a:rPr b="0" i="0" lang="en-US" sz="26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2650" u="none" cap="none" strike="noStrike"/>
          </a:p>
        </p:txBody>
      </p:sp>
      <p:sp>
        <p:nvSpPr>
          <p:cNvPr id="304" name="Google Shape;304;p7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Priority Tag</a:t>
            </a:r>
            <a:endParaRPr b="0" i="0" sz="2200" u="none" cap="none" strike="noStrike"/>
          </a:p>
        </p:txBody>
      </p:sp>
      <p:sp>
        <p:nvSpPr>
          <p:cNvPr id="305" name="Google Shape;305;p7"/>
          <p:cNvSpPr/>
          <p:nvPr/>
        </p:nvSpPr>
        <p:spPr>
          <a:xfrm>
            <a:off x="1530900" y="3513300"/>
            <a:ext cx="29277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Drivers see clear tagging on priority rides to identify their importance and avoid cancellations.</a:t>
            </a:r>
            <a:endParaRPr b="0" i="0" sz="1750" u="none" cap="none" strike="noStrike"/>
          </a:p>
        </p:txBody>
      </p:sp>
      <p:sp>
        <p:nvSpPr>
          <p:cNvPr id="306" name="Google Shape;306;p7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7"/>
          <p:cNvSpPr/>
          <p:nvPr/>
        </p:nvSpPr>
        <p:spPr>
          <a:xfrm>
            <a:off x="4770537" y="298918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650"/>
              <a:buFont typeface="Raleway"/>
              <a:buNone/>
            </a:pPr>
            <a:r>
              <a:rPr b="0" i="0" lang="en-US" sz="26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2650" u="none" cap="none" strike="noStrike"/>
          </a:p>
        </p:txBody>
      </p:sp>
      <p:sp>
        <p:nvSpPr>
          <p:cNvPr id="308" name="Google Shape;308;p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Higher Fare</a:t>
            </a:r>
            <a:endParaRPr b="0" i="0" sz="2200" u="none" cap="none" strike="noStrike"/>
          </a:p>
        </p:txBody>
      </p:sp>
      <p:sp>
        <p:nvSpPr>
          <p:cNvPr id="309" name="Google Shape;309;p7"/>
          <p:cNvSpPr/>
          <p:nvPr/>
        </p:nvSpPr>
        <p:spPr>
          <a:xfrm>
            <a:off x="5422575" y="3513301"/>
            <a:ext cx="29277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Increased compensation reflects the critical nature and commitment required for these trips.</a:t>
            </a:r>
            <a:endParaRPr b="0" i="0" sz="1750" u="none" cap="none" strike="noStrike"/>
          </a:p>
        </p:txBody>
      </p:sp>
      <p:sp>
        <p:nvSpPr>
          <p:cNvPr id="310" name="Google Shape;310;p7"/>
          <p:cNvSpPr/>
          <p:nvPr/>
        </p:nvSpPr>
        <p:spPr>
          <a:xfrm>
            <a:off x="793790" y="5599271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7"/>
          <p:cNvSpPr/>
          <p:nvPr/>
        </p:nvSpPr>
        <p:spPr>
          <a:xfrm>
            <a:off x="878860" y="5641777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650"/>
              <a:buFont typeface="Raleway"/>
              <a:buNone/>
            </a:pPr>
            <a:r>
              <a:rPr b="0" i="0" lang="en-US" sz="26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2650" u="none" cap="none" strike="noStrike"/>
          </a:p>
        </p:txBody>
      </p:sp>
      <p:sp>
        <p:nvSpPr>
          <p:cNvPr id="312" name="Google Shape;312;p7"/>
          <p:cNvSpPr/>
          <p:nvPr/>
        </p:nvSpPr>
        <p:spPr>
          <a:xfrm>
            <a:off x="1530906" y="559927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Cancellation Limits</a:t>
            </a:r>
            <a:endParaRPr b="0" i="0" sz="2200" u="none" cap="none" strike="noStrike"/>
          </a:p>
        </p:txBody>
      </p:sp>
      <p:sp>
        <p:nvSpPr>
          <p:cNvPr id="313" name="Google Shape;313;p7"/>
          <p:cNvSpPr/>
          <p:nvPr/>
        </p:nvSpPr>
        <p:spPr>
          <a:xfrm>
            <a:off x="1530906" y="6165890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Cancellation is restricted except in documented emergencies, promoting ride reliability.</a:t>
            </a:r>
            <a:endParaRPr b="0" i="0" sz="1750" u="none" cap="none" strike="noStrike"/>
          </a:p>
        </p:txBody>
      </p:sp>
      <p:pic>
        <p:nvPicPr>
          <p:cNvPr descr="preencoded.png" id="314" name="Google Shape;3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353389f4511_0_123" title="Screenshot 2025-05-02 at 1.19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6800" y="7328200"/>
            <a:ext cx="27622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53389f4511_0_123"/>
          <p:cNvSpPr txBox="1"/>
          <p:nvPr/>
        </p:nvSpPr>
        <p:spPr>
          <a:xfrm>
            <a:off x="937550" y="1137300"/>
            <a:ext cx="11896800" cy="7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1. Evaluation Approach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● Hybrid</a:t>
            </a:r>
            <a:r>
              <a:rPr b="1" lang="en-US" sz="2200">
                <a:solidFill>
                  <a:schemeClr val="dk1"/>
                </a:solidFill>
              </a:rPr>
              <a:t> </a:t>
            </a:r>
            <a:r>
              <a:rPr lang="en-US" sz="2200">
                <a:solidFill>
                  <a:schemeClr val="dk1"/>
                </a:solidFill>
              </a:rPr>
              <a:t>Method</a:t>
            </a:r>
            <a:r>
              <a:rPr b="1" lang="en-US" sz="2200">
                <a:solidFill>
                  <a:schemeClr val="dk1"/>
                </a:solidFill>
              </a:rPr>
              <a:t> </a:t>
            </a:r>
            <a:r>
              <a:rPr lang="en-US" sz="2200">
                <a:solidFill>
                  <a:schemeClr val="dk1"/>
                </a:solidFill>
              </a:rPr>
              <a:t>: Combined task-based usability testing along with post-test surveys to assess both feature performance and overall usability.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● Focus Areas: Prioritized testing for critical destination detection, priority ride flow, and cancellation penalties, priority ride identification by driver.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2. Think-Aloud Protocol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● Participants verbalized thoughts during tasks.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● </a:t>
            </a:r>
            <a:r>
              <a:rPr lang="en-US" sz="2200">
                <a:solidFill>
                  <a:schemeClr val="dk1"/>
                </a:solidFill>
              </a:rPr>
              <a:t>Participants </a:t>
            </a:r>
            <a:r>
              <a:rPr lang="en-US" sz="2200">
                <a:solidFill>
                  <a:schemeClr val="dk1"/>
                </a:solidFill>
              </a:rPr>
              <a:t>probed for clarity on.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3. Participant Recruitment </a:t>
            </a:r>
            <a:r>
              <a:rPr b="1" lang="en-US" sz="2200">
                <a:solidFill>
                  <a:schemeClr val="dk1"/>
                </a:solidFill>
              </a:rPr>
              <a:t>(selected via convenience sampling)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● User Testing : N=19 participants.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● Driver Testing : N=9 participants.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4. Test Setup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● Duration: ~3–5 minutes per session (user + driver tests).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● Roles:</a:t>
            </a:r>
            <a:endParaRPr sz="2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Participants </a:t>
            </a:r>
            <a:r>
              <a:rPr lang="en-US" sz="2200">
                <a:solidFill>
                  <a:schemeClr val="dk1"/>
                </a:solidFill>
              </a:rPr>
              <a:t>: Guided tasks and asked follow-up questions.</a:t>
            </a:r>
            <a:endParaRPr sz="2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Observer: Documented behavioral cues.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● Environment : Conducted in a quiet lab setting with voice recording (consent obtained).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22" name="Google Shape;322;g353389f4511_0_123"/>
          <p:cNvSpPr/>
          <p:nvPr/>
        </p:nvSpPr>
        <p:spPr>
          <a:xfrm>
            <a:off x="701675" y="309550"/>
            <a:ext cx="910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Evaluation Methodology</a:t>
            </a:r>
            <a:endParaRPr b="1" sz="4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35297c174e6_0_21" title="Screenshot 2025-05-02 at 1.19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950" y="7305025"/>
            <a:ext cx="27622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5297c174e6_0_21"/>
          <p:cNvSpPr txBox="1"/>
          <p:nvPr/>
        </p:nvSpPr>
        <p:spPr>
          <a:xfrm>
            <a:off x="717450" y="1615825"/>
            <a:ext cx="13416300" cy="5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Time Spent: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Fastest: 40 sec (experienced user in a hurry).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Slowest: 180 sec (confusion in priority selection).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Common Confusions: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Misdetection of critical destinations (e.g., "Kanpur Central" not flagged as a railway station).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Users appreciated auto-detection but faced issues with keyword mismatches (e.g., "health center" detected, but "AIIMS" missed).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Users tapped non-functional icons (e.g., placeholder buttons).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Uncertainty about cancellation penalties (e.g., "Did not see 100% penalty warning").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What if the driver cancel the ride?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Mistakes</a:t>
            </a:r>
            <a:r>
              <a:rPr lang="en-US" sz="2200"/>
              <a:t>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Typing errors in auto-filled addresses.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Popup timing was praised, but some users missed penalty details.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Accidentally entering destinations in the wrong field (e.g., "wrote destination in pickup location").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30" name="Google Shape;330;g35297c174e6_0_21"/>
          <p:cNvSpPr/>
          <p:nvPr/>
        </p:nvSpPr>
        <p:spPr>
          <a:xfrm>
            <a:off x="854075" y="614350"/>
            <a:ext cx="1073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 Evaluation (User Interface)</a:t>
            </a:r>
            <a:endParaRPr b="1" sz="445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3389f4511_0_117"/>
          <p:cNvSpPr txBox="1"/>
          <p:nvPr/>
        </p:nvSpPr>
        <p:spPr>
          <a:xfrm>
            <a:off x="426475" y="1247875"/>
            <a:ext cx="13837200" cy="7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g353389f4511_0_117" title="Screenshot 2025-05-02 at 1.19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975" y="7280975"/>
            <a:ext cx="27622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53389f4511_0_117"/>
          <p:cNvSpPr txBox="1"/>
          <p:nvPr/>
        </p:nvSpPr>
        <p:spPr>
          <a:xfrm>
            <a:off x="731275" y="1630500"/>
            <a:ext cx="13837200" cy="6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SUS Score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: Average 86.45 (indicating good usability, with room for refinement).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Roboto"/>
                <a:ea typeface="Roboto"/>
                <a:cs typeface="Roboto"/>
                <a:sym typeface="Roboto"/>
              </a:rPr>
              <a:t>Notable Suggestions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UI Improvements: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Increase text size for readability.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Improve navigation flow between screens.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Future Enhancements: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Add more institutions (e.g., AIIMS) to critical destination keywords.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Clarity Requests: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Explain what happens if a driver cancels a priority ride.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Highlight penalty warnings in bold/red text.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Roboto"/>
                <a:ea typeface="Roboto"/>
                <a:cs typeface="Roboto"/>
                <a:sym typeface="Roboto"/>
              </a:rPr>
              <a:t>Alignment with Usability Heuristics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Recognition Over Recall: Users praised auto-detection but requested better keyword coverage.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Error Prevention:</a:t>
            </a: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Penalty warnings need stronger visuals.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g353389f4511_0_117"/>
          <p:cNvSpPr/>
          <p:nvPr/>
        </p:nvSpPr>
        <p:spPr>
          <a:xfrm>
            <a:off x="854075" y="614350"/>
            <a:ext cx="13050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 Feedback &amp; Suggestions (User Interface)</a:t>
            </a:r>
            <a:endParaRPr b="1" sz="445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3389f4511_0_34"/>
          <p:cNvSpPr txBox="1"/>
          <p:nvPr/>
        </p:nvSpPr>
        <p:spPr>
          <a:xfrm>
            <a:off x="985050" y="781125"/>
            <a:ext cx="8799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latin typeface="Raleway"/>
                <a:ea typeface="Raleway"/>
                <a:cs typeface="Raleway"/>
                <a:sym typeface="Raleway"/>
              </a:rPr>
              <a:t>SUS Score for User Interface</a:t>
            </a:r>
            <a:endParaRPr b="1" sz="4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6" name="Google Shape;346;g353389f4511_0_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50" y="1877750"/>
            <a:ext cx="8544749" cy="53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53389f4511_0_34"/>
          <p:cNvSpPr txBox="1"/>
          <p:nvPr/>
        </p:nvSpPr>
        <p:spPr>
          <a:xfrm>
            <a:off x="9363800" y="3029675"/>
            <a:ext cx="4890600" cy="3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Average SUS Score is 86.44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This is good SUS Score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lowest score is 57.5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highest score is 97.5</a:t>
            </a:r>
            <a:endParaRPr sz="2400"/>
          </a:p>
        </p:txBody>
      </p:sp>
      <p:pic>
        <p:nvPicPr>
          <p:cNvPr id="348" name="Google Shape;348;g353389f4511_0_34" title="Screenshot 2025-05-02 at 1.19.1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6750" y="7320825"/>
            <a:ext cx="27622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3389f4511_0_30"/>
          <p:cNvSpPr txBox="1"/>
          <p:nvPr/>
        </p:nvSpPr>
        <p:spPr>
          <a:xfrm>
            <a:off x="691350" y="152400"/>
            <a:ext cx="10261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latin typeface="Raleway"/>
                <a:ea typeface="Raleway"/>
                <a:cs typeface="Raleway"/>
                <a:sym typeface="Raleway"/>
              </a:rPr>
              <a:t>User </a:t>
            </a:r>
            <a:r>
              <a:rPr b="1" lang="en-US" sz="4500">
                <a:latin typeface="Raleway"/>
                <a:ea typeface="Raleway"/>
                <a:cs typeface="Raleway"/>
                <a:sym typeface="Raleway"/>
              </a:rPr>
              <a:t>Evaluation (</a:t>
            </a:r>
            <a:r>
              <a:rPr b="1" lang="en-US" sz="4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Driver Interface)</a:t>
            </a:r>
            <a:r>
              <a:rPr b="1" lang="en-US" sz="4500">
                <a:latin typeface="Raleway"/>
                <a:ea typeface="Raleway"/>
                <a:cs typeface="Raleway"/>
                <a:sym typeface="Raleway"/>
              </a:rPr>
              <a:t>:</a:t>
            </a:r>
            <a:endParaRPr b="1" sz="4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g353389f4511_0_30"/>
          <p:cNvSpPr txBox="1"/>
          <p:nvPr/>
        </p:nvSpPr>
        <p:spPr>
          <a:xfrm>
            <a:off x="691350" y="990600"/>
            <a:ext cx="13536900" cy="7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Time Spent: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Fastest: 70 sec and Slowest: 156 sec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Common Confusions: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Misleading location updates (e.g., "Driver location still shows initial pickup point after ride confirmation").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Accidental taps on priority tags (e.g., "He tapped the priority tag to accept the ride").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UI Feedback: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Requests to clarify when fare incentives apply (e.g., "Add note about 25% higher fare upfront").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Suggestion to fix real-time location tracking during rides.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Priority Ride Tag: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Most users noticed the tag immediately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Disabled Cancel Button: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Users clearly understood the grayed-out cancelled button.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Emergency Reporting: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Most users felt reassured by the option.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No issues locating the emergency button.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g353389f4511_0_30" title="Screenshot 2025-05-02 at 1.19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6750" y="7305025"/>
            <a:ext cx="27622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6280201" y="1428875"/>
            <a:ext cx="8015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Gaps in the Current System</a:t>
            </a:r>
            <a:endParaRPr b="1" i="0" sz="44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6514624" y="2712244"/>
            <a:ext cx="297287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No Priority Ride Option</a:t>
            </a:r>
            <a:endParaRPr b="0" i="0" sz="22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6514624" y="3202662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Critical destinations lack a dedicated priority feature to ensure reliability.</a:t>
            </a:r>
            <a:endParaRPr b="0" i="0" sz="17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10406301" y="27122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No Driver Incentives</a:t>
            </a:r>
            <a:endParaRPr b="0" i="0" sz="22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10406301" y="3202662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Drivers lack motivation to prioritize urgent rides, leading to higher cancellations.</a:t>
            </a:r>
            <a:endParaRPr sz="175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6514624" y="5349954"/>
            <a:ext cx="388727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Lack of Destination Sensitivity</a:t>
            </a:r>
            <a:endParaRPr b="0" i="0" sz="22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system does not differentiate trips based on destination urgency or importance.</a:t>
            </a:r>
            <a:endParaRPr b="0" i="0" sz="1750" u="none" cap="none" strike="noStrike"/>
          </a:p>
        </p:txBody>
      </p:sp>
      <p:pic>
        <p:nvPicPr>
          <p:cNvPr descr="preencoded.png" id="89" name="Google Shape;8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 title="Screenshot 2025-04-29 at 10.54.5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8275" y="7517862"/>
            <a:ext cx="23812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3372ed398_0_105"/>
          <p:cNvSpPr txBox="1"/>
          <p:nvPr/>
        </p:nvSpPr>
        <p:spPr>
          <a:xfrm>
            <a:off x="631700" y="256700"/>
            <a:ext cx="13642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 </a:t>
            </a:r>
            <a:r>
              <a:rPr b="1" lang="en-US" sz="4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Feedback &amp; Suggestions (Driver Interface)</a:t>
            </a:r>
            <a:endParaRPr b="1" sz="4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3" name="Google Shape;363;g353372ed398_0_105" title="Screenshot 2025-05-02 at 1.19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950" y="7325425"/>
            <a:ext cx="27622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353372ed398_0_105"/>
          <p:cNvSpPr txBox="1"/>
          <p:nvPr/>
        </p:nvSpPr>
        <p:spPr>
          <a:xfrm>
            <a:off x="694100" y="1493450"/>
            <a:ext cx="13324500" cy="6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SUS Score: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Average 93.06 (excellent usability).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Notable Suggestions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UI Improvements: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Show drop location only after the ride is started.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Fix driver location updates during rides to reflect real-time movement.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Add a note explaining the 25% fare boost next to the priority tag.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Future Enhancements: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Differentiate destination priority: hospital &gt; railway station, airport based on urgency level.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Clarity Requests: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Clarify how long the app stays in ‘Hold’ state after emergencies.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Simplify verification steps post-emergency reporting.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Alignment with Usability Heuristics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Visibility of System Status: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Drivers praised the priority tag but requested clearer fare explanations.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Feedback: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Drivers appreciated the app’s "Hold" state but wanted faster verification.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3389f4511_0_38"/>
          <p:cNvSpPr txBox="1"/>
          <p:nvPr/>
        </p:nvSpPr>
        <p:spPr>
          <a:xfrm>
            <a:off x="985050" y="781125"/>
            <a:ext cx="87747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latin typeface="Raleway"/>
                <a:ea typeface="Raleway"/>
                <a:cs typeface="Raleway"/>
                <a:sym typeface="Raleway"/>
              </a:rPr>
              <a:t>SUS Score for Driver Interface</a:t>
            </a:r>
            <a:endParaRPr b="1" sz="4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1" name="Google Shape;371;g353389f4511_0_38"/>
          <p:cNvSpPr txBox="1"/>
          <p:nvPr/>
        </p:nvSpPr>
        <p:spPr>
          <a:xfrm>
            <a:off x="9363800" y="3029675"/>
            <a:ext cx="4890600" cy="3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Average SUS Score is 93.05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This is good SUS Score.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lowest score is 85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highest score is 100</a:t>
            </a:r>
            <a:endParaRPr sz="2400"/>
          </a:p>
        </p:txBody>
      </p:sp>
      <p:pic>
        <p:nvPicPr>
          <p:cNvPr id="372" name="Google Shape;372;g353389f4511_0_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021025"/>
            <a:ext cx="8572500" cy="530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353389f4511_0_38" title="Screenshot 2025-05-02 at 1.19.1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5575" y="7321700"/>
            <a:ext cx="27622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3389f4511_2_28"/>
          <p:cNvSpPr txBox="1"/>
          <p:nvPr/>
        </p:nvSpPr>
        <p:spPr>
          <a:xfrm>
            <a:off x="457200" y="533400"/>
            <a:ext cx="1358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Individual Contribution - </a:t>
            </a:r>
            <a:r>
              <a:rPr b="1" lang="en-US" sz="4500">
                <a:solidFill>
                  <a:schemeClr val="dk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Krishna Kumar Bais</a:t>
            </a:r>
            <a:endParaRPr b="1" sz="4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0" name="Google Shape;380;g353389f4511_2_28"/>
          <p:cNvSpPr txBox="1"/>
          <p:nvPr/>
        </p:nvSpPr>
        <p:spPr>
          <a:xfrm>
            <a:off x="830100" y="1914150"/>
            <a:ext cx="12124800" cy="5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Primary Leadership: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Research &amp; Data-Driven Insights</a:t>
            </a:r>
            <a:endParaRPr i="1"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Spearheaded </a:t>
            </a: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user research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(survey design, Kaggle review analysis) to quantify cancellation pain points.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Led </a:t>
            </a: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needfinding synthesis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transforming raw data into actionable requirements (e.g., "Priority Ride" opt-in feature).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Ensured team decisions were grounded in evidence (e.g., 45.5% cancellation rate for critical trips).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Team Collaboration Examples:</a:t>
            </a:r>
            <a:endParaRPr b="1"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Coordinated with Rohan to align driver incentives with survey findings.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Supported Sevak by providing keyword lists ("hospital," "airport") for prototype logic.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g353389f4511_2_28" title="Screenshot 2025-05-02 at 1.19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150" y="7320275"/>
            <a:ext cx="27622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3389f4511_0_153"/>
          <p:cNvSpPr txBox="1"/>
          <p:nvPr/>
        </p:nvSpPr>
        <p:spPr>
          <a:xfrm>
            <a:off x="457200" y="533400"/>
            <a:ext cx="12230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Individual Contribution</a:t>
            </a:r>
            <a:endParaRPr b="1" sz="4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8" name="Google Shape;388;g353389f4511_0_153" title="Screenshot 2025-05-02 at 1.19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150" y="7320275"/>
            <a:ext cx="27622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353389f4511_0_153"/>
          <p:cNvSpPr txBox="1"/>
          <p:nvPr/>
        </p:nvSpPr>
        <p:spPr>
          <a:xfrm>
            <a:off x="457200" y="533400"/>
            <a:ext cx="1358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Individual Contribution - </a:t>
            </a:r>
            <a:r>
              <a:rPr b="1" lang="en-US" sz="4500">
                <a:solidFill>
                  <a:schemeClr val="dk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Rohan</a:t>
            </a:r>
            <a:endParaRPr b="1" sz="4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g353389f4511_0_153"/>
          <p:cNvSpPr txBox="1"/>
          <p:nvPr/>
        </p:nvSpPr>
        <p:spPr>
          <a:xfrm>
            <a:off x="830100" y="1914150"/>
            <a:ext cx="12124800" cy="5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Primary Leadership: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Driver App UX &amp; Evaluation</a:t>
            </a:r>
            <a:endParaRPr i="1"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Owned the </a:t>
            </a: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driver-side experience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designing: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○"/>
            </a:pP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Priority Ride tags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(+25% fare display) and </a:t>
            </a: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restricted cancellation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(emergency-only).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○"/>
            </a:pP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SUS testing framework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achieving a 93.05 avg. score through iterative refinements.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Bridged user needs (from Krishna’s research) with technical feasibility (Sevak’s implementation).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Team Collaboration Examples:</a:t>
            </a:r>
            <a:endParaRPr b="1"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Worked with Sevak to ensure UI consistency between user/driver apps.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Partnered with Krishna to validate driver incentives via survey quotes.</a:t>
            </a:r>
            <a:endParaRPr b="1"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353389f4511_0_160" title="Screenshot 2025-05-02 at 1.19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150" y="7320275"/>
            <a:ext cx="27622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53389f4511_0_160"/>
          <p:cNvSpPr txBox="1"/>
          <p:nvPr/>
        </p:nvSpPr>
        <p:spPr>
          <a:xfrm>
            <a:off x="457200" y="533400"/>
            <a:ext cx="1358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Individual Contribution - </a:t>
            </a:r>
            <a:r>
              <a:rPr b="1" lang="en-US" sz="4500">
                <a:solidFill>
                  <a:schemeClr val="dk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Sevak Shekokar</a:t>
            </a:r>
            <a:endParaRPr b="1" sz="4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8" name="Google Shape;398;g353389f4511_0_160"/>
          <p:cNvSpPr txBox="1"/>
          <p:nvPr/>
        </p:nvSpPr>
        <p:spPr>
          <a:xfrm>
            <a:off x="830100" y="1914150"/>
            <a:ext cx="12124800" cy="5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Primary Leadership: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User App Prototyping and deployment.</a:t>
            </a:r>
            <a:endParaRPr i="1"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Built the </a:t>
            </a: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functional user app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, including: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○"/>
            </a:pP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Auto-detection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critical destinations (keyword logic).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○"/>
            </a:pP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Priority Ride popup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with dynamic pricing/penalties.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Solved technical hurdles (e.g., open-source map API integration).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Team Collaboration Examples:</a:t>
            </a:r>
            <a:endParaRPr b="1"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Implemented Rohan’s UI designs for seamless user flows.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Used Krishna’s research to prioritize high-impact features (e.g., penalty warnings).</a:t>
            </a:r>
            <a:endParaRPr b="1" sz="2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3389f4511_0_131"/>
          <p:cNvSpPr txBox="1"/>
          <p:nvPr/>
        </p:nvSpPr>
        <p:spPr>
          <a:xfrm>
            <a:off x="832650" y="247725"/>
            <a:ext cx="8774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latin typeface="Raleway"/>
                <a:ea typeface="Raleway"/>
                <a:cs typeface="Raleway"/>
                <a:sym typeface="Raleway"/>
              </a:rPr>
              <a:t>Links to all resources</a:t>
            </a:r>
            <a:endParaRPr b="1" sz="4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g353389f4511_0_131"/>
          <p:cNvSpPr txBox="1"/>
          <p:nvPr/>
        </p:nvSpPr>
        <p:spPr>
          <a:xfrm>
            <a:off x="881525" y="1104900"/>
            <a:ext cx="11187300" cy="6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Needfinding</a:t>
            </a: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Google Form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Google Form Survey Response Sheet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Original Kaggle Data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Data Filtering Code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Kaggle Filtered Data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User 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GitHub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Interface App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Interview Audio Recordings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Link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Usability Test - Observations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Link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App System Usability Scale (SUS) Survey Google Form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Google Form Response Sheet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Driver 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4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Interface App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5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Interview Audio Recordings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6"/>
              </a:rPr>
              <a:t>Link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Usability Test - Observations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7"/>
              </a:rPr>
              <a:t>Link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App System Usability Scale (SUS) Survey Google Form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8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 Form Response Sheet = </a:t>
            </a:r>
            <a:r>
              <a:rPr lang="en-US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9"/>
              </a:rPr>
              <a:t>Link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6" name="Google Shape;406;g353389f4511_0_131" title="Screenshot 2025-05-02 at 1.19.12 AM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868150" y="7289250"/>
            <a:ext cx="27622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351787eee39_1_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150" y="-101900"/>
            <a:ext cx="14811549" cy="84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1787eee39_1_275"/>
          <p:cNvSpPr/>
          <p:nvPr/>
        </p:nvSpPr>
        <p:spPr>
          <a:xfrm>
            <a:off x="800965" y="734671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Our Goal</a:t>
            </a:r>
            <a:endParaRPr b="1" i="0" sz="4450" u="none" cap="none" strike="noStrike"/>
          </a:p>
        </p:txBody>
      </p:sp>
      <p:sp>
        <p:nvSpPr>
          <p:cNvPr id="97" name="Google Shape;97;g351787eee39_1_275"/>
          <p:cNvSpPr/>
          <p:nvPr/>
        </p:nvSpPr>
        <p:spPr>
          <a:xfrm>
            <a:off x="1004674" y="3347600"/>
            <a:ext cx="32958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1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Improve Ride Reliability</a:t>
            </a:r>
            <a:endParaRPr b="1" i="0" sz="2200" u="none" cap="none" strike="noStrike"/>
          </a:p>
        </p:txBody>
      </p:sp>
      <p:sp>
        <p:nvSpPr>
          <p:cNvPr id="98" name="Google Shape;98;g351787eee39_1_275"/>
          <p:cNvSpPr/>
          <p:nvPr/>
        </p:nvSpPr>
        <p:spPr>
          <a:xfrm>
            <a:off x="840850" y="3839225"/>
            <a:ext cx="35328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Ensure rides to critical destinations maintain high commitment and completion rates.</a:t>
            </a:r>
            <a:endParaRPr b="0" i="0" sz="1750" u="none" cap="none" strike="noStrike"/>
          </a:p>
        </p:txBody>
      </p:sp>
      <p:sp>
        <p:nvSpPr>
          <p:cNvPr id="99" name="Google Shape;99;g351787eee39_1_275"/>
          <p:cNvSpPr/>
          <p:nvPr/>
        </p:nvSpPr>
        <p:spPr>
          <a:xfrm>
            <a:off x="5838908" y="174738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1"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Enhance</a:t>
            </a:r>
            <a:r>
              <a:rPr b="1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 User Trust</a:t>
            </a:r>
            <a:endParaRPr b="1" i="0" sz="2200" u="none" cap="none" strike="noStrike"/>
          </a:p>
        </p:txBody>
      </p:sp>
      <p:sp>
        <p:nvSpPr>
          <p:cNvPr id="100" name="Google Shape;100;g351787eee39_1_275"/>
          <p:cNvSpPr/>
          <p:nvPr/>
        </p:nvSpPr>
        <p:spPr>
          <a:xfrm>
            <a:off x="5838900" y="2237799"/>
            <a:ext cx="29277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Increase user</a:t>
            </a: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 confidence in booking rides for urgent or important travel needs.</a:t>
            </a:r>
            <a:endParaRPr b="0" i="0" sz="1750" u="none" cap="none" strike="noStrike"/>
          </a:p>
        </p:txBody>
      </p:sp>
      <p:sp>
        <p:nvSpPr>
          <p:cNvPr id="101" name="Google Shape;101;g351787eee39_1_275"/>
          <p:cNvSpPr/>
          <p:nvPr/>
        </p:nvSpPr>
        <p:spPr>
          <a:xfrm>
            <a:off x="10767056" y="333528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1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Incentivize Drivers</a:t>
            </a:r>
            <a:endParaRPr b="1" i="0" sz="2200" u="none" cap="none" strike="noStrike"/>
          </a:p>
        </p:txBody>
      </p:sp>
      <p:sp>
        <p:nvSpPr>
          <p:cNvPr id="102" name="Google Shape;102;g351787eee39_1_275"/>
          <p:cNvSpPr/>
          <p:nvPr/>
        </p:nvSpPr>
        <p:spPr>
          <a:xfrm>
            <a:off x="10554650" y="3825700"/>
            <a:ext cx="32958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Offer fair compensation to drivers for accepting priority rides.</a:t>
            </a:r>
            <a:endParaRPr b="0" i="0" sz="1750" u="none" cap="none" strike="noStrike"/>
          </a:p>
        </p:txBody>
      </p:sp>
      <p:pic>
        <p:nvPicPr>
          <p:cNvPr descr="preencoded.png" id="103" name="Google Shape;103;g351787eee39_1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2330" y="3574494"/>
            <a:ext cx="7825622" cy="7825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g351787eee39_1_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330" y="3574494"/>
            <a:ext cx="7825622" cy="7825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g351787eee39_1_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2330" y="3574494"/>
            <a:ext cx="7825622" cy="782562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351787eee39_1_275"/>
          <p:cNvSpPr/>
          <p:nvPr/>
        </p:nvSpPr>
        <p:spPr>
          <a:xfrm>
            <a:off x="4582239" y="5780723"/>
            <a:ext cx="382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3000"/>
              <a:buFont typeface="MuseoModerno Medium"/>
              <a:buNone/>
            </a:pPr>
            <a:r>
              <a:rPr b="0" i="0" lang="en-US" sz="3000" u="none" cap="none" strike="noStrike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1</a:t>
            </a:r>
            <a:endParaRPr b="0" i="0" sz="3000" u="none" cap="none" strike="noStrike"/>
          </a:p>
        </p:txBody>
      </p:sp>
      <p:sp>
        <p:nvSpPr>
          <p:cNvPr id="107" name="Google Shape;107;g351787eee39_1_275"/>
          <p:cNvSpPr/>
          <p:nvPr/>
        </p:nvSpPr>
        <p:spPr>
          <a:xfrm>
            <a:off x="7123748" y="4313396"/>
            <a:ext cx="382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3000"/>
              <a:buFont typeface="MuseoModerno Medium"/>
              <a:buNone/>
            </a:pPr>
            <a:r>
              <a:rPr b="0" i="0" lang="en-US" sz="3000" u="none" cap="none" strike="noStrike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2</a:t>
            </a:r>
            <a:endParaRPr b="0" i="0" sz="3000" u="none" cap="none" strike="noStrike"/>
          </a:p>
        </p:txBody>
      </p:sp>
      <p:sp>
        <p:nvSpPr>
          <p:cNvPr id="108" name="Google Shape;108;g351787eee39_1_275"/>
          <p:cNvSpPr/>
          <p:nvPr/>
        </p:nvSpPr>
        <p:spPr>
          <a:xfrm>
            <a:off x="9665137" y="5780723"/>
            <a:ext cx="382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3000"/>
              <a:buFont typeface="MuseoModerno Medium"/>
              <a:buNone/>
            </a:pPr>
            <a:r>
              <a:rPr b="0" i="0" lang="en-US" sz="3000" u="none" cap="none" strike="noStrike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3</a:t>
            </a:r>
            <a:endParaRPr b="0" i="0" sz="3000" u="none" cap="none" strike="noStrike"/>
          </a:p>
        </p:txBody>
      </p:sp>
      <p:pic>
        <p:nvPicPr>
          <p:cNvPr id="109" name="Google Shape;109;g351787eee39_1_275" title="Screenshot 2025-04-29 at 10.55.17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41233" y="7197325"/>
            <a:ext cx="27051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3372ed398_0_0"/>
          <p:cNvSpPr/>
          <p:nvPr/>
        </p:nvSpPr>
        <p:spPr>
          <a:xfrm>
            <a:off x="7123748" y="4313396"/>
            <a:ext cx="382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3000"/>
              <a:buFont typeface="MuseoModerno Medium"/>
              <a:buNone/>
            </a:pPr>
            <a:r>
              <a:t/>
            </a:r>
            <a:endParaRPr b="0" i="0" sz="3000" u="none" cap="none" strike="noStrike"/>
          </a:p>
        </p:txBody>
      </p:sp>
      <p:pic>
        <p:nvPicPr>
          <p:cNvPr id="116" name="Google Shape;116;g353372ed398_0_0" title="Screenshot 2025-04-29 at 10.55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233" y="7197325"/>
            <a:ext cx="27051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53372ed398_0_0"/>
          <p:cNvSpPr txBox="1"/>
          <p:nvPr/>
        </p:nvSpPr>
        <p:spPr>
          <a:xfrm>
            <a:off x="773125" y="1715650"/>
            <a:ext cx="10819200" cy="5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Objective: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understand how users are affected by ride cancellations during critical times.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Methodology: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Conducted a structured Google Form survey 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included both closed-ended and open-ended questions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targeting regular Uber users.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Participants: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88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Participant type: Students, working professionals, Uber users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 Questions Asked: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Have you ever had a ride canceled while heading to a hospital, airport, or train station?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were the consequences of the cancellation?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g353372ed398_0_0"/>
          <p:cNvSpPr/>
          <p:nvPr/>
        </p:nvSpPr>
        <p:spPr>
          <a:xfrm>
            <a:off x="854076" y="614350"/>
            <a:ext cx="6367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Needfindings - Survey</a:t>
            </a:r>
            <a:endParaRPr b="1" i="0" sz="44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3372ed398_0_42"/>
          <p:cNvSpPr/>
          <p:nvPr/>
        </p:nvSpPr>
        <p:spPr>
          <a:xfrm>
            <a:off x="854076" y="614350"/>
            <a:ext cx="6367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Needfindings - Survey</a:t>
            </a:r>
            <a:endParaRPr b="1" i="0" sz="445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g353372ed398_0_42"/>
          <p:cNvSpPr/>
          <p:nvPr/>
        </p:nvSpPr>
        <p:spPr>
          <a:xfrm>
            <a:off x="7123748" y="4313396"/>
            <a:ext cx="382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3000"/>
              <a:buFont typeface="MuseoModerno Medium"/>
              <a:buNone/>
            </a:pPr>
            <a:r>
              <a:t/>
            </a:r>
            <a:endParaRPr b="0" i="0" sz="3000" u="none" cap="none" strike="noStrike"/>
          </a:p>
        </p:txBody>
      </p:sp>
      <p:pic>
        <p:nvPicPr>
          <p:cNvPr id="126" name="Google Shape;126;g353372ed398_0_42" title="Screenshot 2025-04-29 at 10.55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233" y="7197325"/>
            <a:ext cx="27051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53372ed398_0_42"/>
          <p:cNvSpPr txBox="1"/>
          <p:nvPr/>
        </p:nvSpPr>
        <p:spPr>
          <a:xfrm>
            <a:off x="773125" y="1715650"/>
            <a:ext cx="108192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 Findings: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45.5%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respondents faced ride cancellations while heading to critical destinations.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Consequences included: missed flights/trains, delayed medical visits, increased stress.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were open to paying a small premium for a “guaranteed” ride option.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Insights: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Ride cancellations for urgent trips are not rare.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want more control over trip reliability.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is strong acceptance for a “Priority Ride” feature, provided it is optional and transparent.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3372ed398_0_20"/>
          <p:cNvSpPr/>
          <p:nvPr/>
        </p:nvSpPr>
        <p:spPr>
          <a:xfrm>
            <a:off x="7276148" y="5227796"/>
            <a:ext cx="382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3000"/>
              <a:buFont typeface="MuseoModerno Medium"/>
              <a:buNone/>
            </a:pPr>
            <a:r>
              <a:t/>
            </a:r>
            <a:endParaRPr b="0" i="0" sz="3000" u="none" cap="none" strike="noStrike"/>
          </a:p>
        </p:txBody>
      </p:sp>
      <p:pic>
        <p:nvPicPr>
          <p:cNvPr id="134" name="Google Shape;134;g353372ed398_0_20" title="Screenshot 2025-04-29 at 10.55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233" y="7197325"/>
            <a:ext cx="27051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53372ed398_0_20" title="Screenshot 2025-05-01 at 7.16.1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426" y="2181575"/>
            <a:ext cx="8088751" cy="4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53372ed398_0_20"/>
          <p:cNvSpPr/>
          <p:nvPr/>
        </p:nvSpPr>
        <p:spPr>
          <a:xfrm>
            <a:off x="854075" y="614350"/>
            <a:ext cx="1073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Needfinding – Kaggle Review Dataset</a:t>
            </a:r>
            <a:endParaRPr b="1" sz="445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g353372ed398_0_20"/>
          <p:cNvSpPr txBox="1"/>
          <p:nvPr/>
        </p:nvSpPr>
        <p:spPr>
          <a:xfrm>
            <a:off x="773125" y="1944250"/>
            <a:ext cx="5476800" cy="54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Objective: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validate our survey findings, we analyzed large-scale Uber app reviews to check if users were reporting similar issues.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Source: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Kaggle dataset – </a:t>
            </a:r>
            <a:r>
              <a:rPr lang="en-US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Uber App Reviews (2024)</a:t>
            </a:r>
            <a:b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Filter Criteria: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Keywords = "hospital", "airport", "railway", "train station", "emergency"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Filtered Reviews :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118 relevant reviews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3372ed398_0_50"/>
          <p:cNvSpPr/>
          <p:nvPr/>
        </p:nvSpPr>
        <p:spPr>
          <a:xfrm>
            <a:off x="7123748" y="4313396"/>
            <a:ext cx="382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3000"/>
              <a:buFont typeface="MuseoModerno Medium"/>
              <a:buNone/>
            </a:pPr>
            <a:r>
              <a:t/>
            </a:r>
            <a:endParaRPr b="0" i="0" sz="3000" u="none" cap="none" strike="noStrike"/>
          </a:p>
        </p:txBody>
      </p:sp>
      <p:pic>
        <p:nvPicPr>
          <p:cNvPr id="144" name="Google Shape;144;g353372ed398_0_50" title="Screenshot 2025-04-29 at 10.55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233" y="7197325"/>
            <a:ext cx="27051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53372ed398_0_50"/>
          <p:cNvSpPr/>
          <p:nvPr/>
        </p:nvSpPr>
        <p:spPr>
          <a:xfrm>
            <a:off x="854075" y="614350"/>
            <a:ext cx="1073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Needfinding – Kaggle Review Dataset</a:t>
            </a:r>
            <a:endParaRPr b="1" sz="445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g353372ed398_0_50"/>
          <p:cNvSpPr txBox="1"/>
          <p:nvPr/>
        </p:nvSpPr>
        <p:spPr>
          <a:xfrm>
            <a:off x="773125" y="1944250"/>
            <a:ext cx="132363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Themes Identified: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Frequent Last-Minute Cancellations: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Users often faced cancellations when rushing to airports or medical appointments.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Missed Flights &amp; Appointments: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Many users reported that cancellations led to significant life disruptions.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Emotional Tone: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Words like "bad experience", “panic”, "frustration", and "unreliable" were common.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Insights: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alignment with survey findings : ride cancellations are a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systemic issue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Emotional and logistical consequences highlight the need for a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reliable priority system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Review comments confirmed that users want a system that considers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trip urgency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3372ed398_0_32"/>
          <p:cNvSpPr/>
          <p:nvPr/>
        </p:nvSpPr>
        <p:spPr>
          <a:xfrm>
            <a:off x="7123748" y="4313396"/>
            <a:ext cx="382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3000"/>
              <a:buFont typeface="MuseoModerno Medium"/>
              <a:buNone/>
            </a:pPr>
            <a:r>
              <a:t/>
            </a:r>
            <a:endParaRPr b="0" i="0" sz="3000" u="none" cap="none" strike="noStrike"/>
          </a:p>
        </p:txBody>
      </p:sp>
      <p:pic>
        <p:nvPicPr>
          <p:cNvPr id="153" name="Google Shape;153;g353372ed398_0_32" title="Screenshot 2025-04-29 at 10.55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233" y="7197325"/>
            <a:ext cx="27051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53372ed398_0_32"/>
          <p:cNvSpPr/>
          <p:nvPr/>
        </p:nvSpPr>
        <p:spPr>
          <a:xfrm>
            <a:off x="854075" y="614350"/>
            <a:ext cx="1073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Needfinding After Triangulation</a:t>
            </a:r>
            <a:endParaRPr b="1" sz="4450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g353372ed398_0_32"/>
          <p:cNvSpPr txBox="1"/>
          <p:nvPr/>
        </p:nvSpPr>
        <p:spPr>
          <a:xfrm>
            <a:off x="773125" y="1791850"/>
            <a:ext cx="13236300" cy="5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Objective:</a:t>
            </a:r>
            <a:b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synthesize insights from both the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Survey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Filtered Review Data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identify consistent, validated user pain points and needs.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Common Findings Across Both Sources: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Frequent cancellations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critical destinations were a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recurring issue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mentioned in both structured responses and open reviews.</a:t>
            </a:r>
            <a:b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Emotional and practical consequences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(missed appointments, anxiety, urgency) appeared across survey responses and review sentiments.</a:t>
            </a:r>
            <a:b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a priority feature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was implicitly and explicitly highlighted as a design gap.</a:t>
            </a:r>
            <a:b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willingness to pay more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a reliable service was a shared trend in survey data and inferred from complaints about unreliability in reviews.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2025-04-28T19:23:04Z</dcterms:created>
  <dc:creator>PptxGenJS</dc:creator>
</cp:coreProperties>
</file>